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61" r:id="rId6"/>
    <p:sldId id="283" r:id="rId7"/>
    <p:sldId id="279" r:id="rId8"/>
    <p:sldId id="278" r:id="rId9"/>
    <p:sldId id="280" r:id="rId10"/>
    <p:sldId id="292" r:id="rId11"/>
    <p:sldId id="286" r:id="rId12"/>
    <p:sldId id="263" r:id="rId13"/>
    <p:sldId id="281" r:id="rId14"/>
    <p:sldId id="282" r:id="rId15"/>
    <p:sldId id="275" r:id="rId16"/>
    <p:sldId id="274" r:id="rId17"/>
    <p:sldId id="284" r:id="rId18"/>
    <p:sldId id="287" r:id="rId19"/>
    <p:sldId id="291" r:id="rId20"/>
    <p:sldId id="289" r:id="rId21"/>
    <p:sldId id="288" r:id="rId22"/>
    <p:sldId id="296" r:id="rId23"/>
    <p:sldId id="290" r:id="rId24"/>
    <p:sldId id="293" r:id="rId25"/>
    <p:sldId id="297" r:id="rId26"/>
    <p:sldId id="294" r:id="rId27"/>
    <p:sldId id="298" r:id="rId28"/>
    <p:sldId id="295" r:id="rId29"/>
    <p:sldId id="285" r:id="rId30"/>
    <p:sldId id="299" r:id="rId31"/>
    <p:sldId id="276" r:id="rId32"/>
    <p:sldId id="277" r:id="rId33"/>
    <p:sldId id="2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C6FD"/>
    <a:srgbClr val="79AE02"/>
    <a:srgbClr val="067F9C"/>
    <a:srgbClr val="014E52"/>
    <a:srgbClr val="0C596D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2" autoAdjust="0"/>
    <p:restoredTop sz="91749" autoAdjust="0"/>
  </p:normalViewPr>
  <p:slideViewPr>
    <p:cSldViewPr snapToGrid="0">
      <p:cViewPr varScale="1">
        <p:scale>
          <a:sx n="120" d="100"/>
          <a:sy n="120" d="100"/>
        </p:scale>
        <p:origin x="228" y="108"/>
      </p:cViewPr>
      <p:guideLst/>
    </p:cSldViewPr>
  </p:slideViewPr>
  <p:outlineViewPr>
    <p:cViewPr>
      <p:scale>
        <a:sx n="33" d="100"/>
        <a:sy n="33" d="100"/>
      </p:scale>
      <p:origin x="0" y="-1260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2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18-Dec-18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GB" smtClean="0"/>
              <a:t>18/12/2018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428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454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add content to your Shiny app by placing it inside a </a:t>
            </a:r>
            <a:r>
              <a:rPr lang="en-US" dirty="0" smtClean="0"/>
              <a:t>*Panel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function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Adding characters; html site hyperlink</a:t>
            </a:r>
            <a:r>
              <a:rPr lang="en-US" baseline="0" dirty="0" smtClean="0"/>
              <a:t> so you can look up the appropriate wrapper tag to allow you to include unusual characters (e.g. less than or equals to sign, subscript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4000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Tidyverse</a:t>
            </a:r>
            <a:r>
              <a:rPr lang="en-US" baseline="0" dirty="0" smtClean="0"/>
              <a:t> integration,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1182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tx1"/>
                </a:solidFill>
              </a:rPr>
              <a:pPr/>
              <a:t>‹#›</a:t>
            </a:fld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shiny.rstudio.com/articles/layout-guide.html" TargetMode="External"/><Relationship Id="rId3" Type="http://schemas.openxmlformats.org/officeDocument/2006/relationships/hyperlink" Target="https://rmarkdown.rstudio.com/flexdashboard/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hyperlink" Target="https://rstudio.github.io/shinydashboard/" TargetMode="External"/><Relationship Id="rId4" Type="http://schemas.openxmlformats.org/officeDocument/2006/relationships/hyperlink" Target="https://github.com/almasaeed2010/AdminLT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articles/html-tag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hyperlink" Target="https://shiny.rstudio.com/articles/tag-glossary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leaflet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plot.ly/r/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hiny.rstudio.com/tutorial/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myinspirationinformation.com/visualisation/d3-js/integrating-d3-js-into-r-shiny/" TargetMode="External"/><Relationship Id="rId3" Type="http://schemas.openxmlformats.org/officeDocument/2006/relationships/hyperlink" Target="https://shiny.rstudio.com/gallery/" TargetMode="External"/><Relationship Id="rId7" Type="http://schemas.openxmlformats.org/officeDocument/2006/relationships/hyperlink" Target="https://github.com/d3/d3/wiki/Gallery" TargetMode="External"/><Relationship Id="rId2" Type="http://schemas.openxmlformats.org/officeDocument/2006/relationships/hyperlink" Target="https://www.rstudio.com/products/shiny/shiny-user-showcase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markdown.rstudio.com/flexdashboard/" TargetMode="External"/><Relationship Id="rId11" Type="http://schemas.openxmlformats.org/officeDocument/2006/relationships/hyperlink" Target="https://flowingdata.com/category/tutorials/" TargetMode="External"/><Relationship Id="rId5" Type="http://schemas.openxmlformats.org/officeDocument/2006/relationships/hyperlink" Target="https://www.r-graph-gallery.com/" TargetMode="External"/><Relationship Id="rId10" Type="http://schemas.openxmlformats.org/officeDocument/2006/relationships/hyperlink" Target="http://spatial.ly/" TargetMode="External"/><Relationship Id="rId4" Type="http://schemas.openxmlformats.org/officeDocument/2006/relationships/hyperlink" Target="http://gallery.htmlwidgets.org/" TargetMode="External"/><Relationship Id="rId9" Type="http://schemas.openxmlformats.org/officeDocument/2006/relationships/hyperlink" Target="https://rstudio.github.io/promises/articles/shiny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5012250"/>
            <a:ext cx="10607040" cy="590931"/>
          </a:xfrm>
        </p:spPr>
        <p:txBody>
          <a:bodyPr/>
          <a:lstStyle/>
          <a:p>
            <a:r>
              <a:rPr lang="en-GB" sz="3600" dirty="0" smtClean="0"/>
              <a:t>Shiny</a:t>
            </a:r>
            <a:endParaRPr lang="en-GB" sz="3600" dirty="0"/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Web development through R</a:t>
            </a:r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4" b="174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13"/>
          <a:stretch/>
        </p:blipFill>
        <p:spPr>
          <a:xfrm>
            <a:off x="3495" y="1355992"/>
            <a:ext cx="12188505" cy="1712422"/>
          </a:xfrm>
        </p:spPr>
      </p:pic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Multiple tabs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Interactive plots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471661"/>
          </a:xfrm>
        </p:spPr>
        <p:txBody>
          <a:bodyPr/>
          <a:lstStyle/>
          <a:p>
            <a:r>
              <a:rPr lang="en-US" dirty="0" err="1" smtClean="0"/>
              <a:t>tabPage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 smtClean="0"/>
              <a:t>plotly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www folder and </a:t>
            </a:r>
            <a:r>
              <a:rPr lang="en-US" dirty="0" err="1" smtClean="0"/>
              <a:t>renderImage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Species Dashboard</a:t>
            </a:r>
            <a:endParaRPr lang="en-US" dirty="0"/>
          </a:p>
        </p:txBody>
      </p:sp>
      <p:sp>
        <p:nvSpPr>
          <p:cNvPr id="18" name="Text Placeholder 11"/>
          <p:cNvSpPr txBox="1">
            <a:spLocks/>
          </p:cNvSpPr>
          <p:nvPr/>
        </p:nvSpPr>
        <p:spPr>
          <a:xfrm>
            <a:off x="735240" y="5025883"/>
            <a:ext cx="2820761" cy="334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Action buttons</a:t>
            </a:r>
            <a:endParaRPr lang="en-US" dirty="0"/>
          </a:p>
        </p:txBody>
      </p:sp>
      <p:sp>
        <p:nvSpPr>
          <p:cNvPr id="19" name="Text Placeholder 14"/>
          <p:cNvSpPr txBox="1">
            <a:spLocks/>
          </p:cNvSpPr>
          <p:nvPr/>
        </p:nvSpPr>
        <p:spPr>
          <a:xfrm>
            <a:off x="735240" y="5518121"/>
            <a:ext cx="2820761" cy="471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tabPage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84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5" b="34635"/>
          <a:stretch>
            <a:fillRect/>
          </a:stretch>
        </p:blipFill>
        <p:spPr>
          <a:xfrm>
            <a:off x="0" y="1386949"/>
            <a:ext cx="12192000" cy="2119312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renderUI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</a:t>
            </a:r>
            <a:r>
              <a:rPr lang="en-US" dirty="0" err="1" smtClean="0"/>
              <a:t>Stockbook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969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3" b="33973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Leaflet pop-ups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View &amp; download PDF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Reactive charts and </a:t>
            </a:r>
            <a:r>
              <a:rPr lang="en-US" dirty="0" err="1" smtClean="0"/>
              <a:t>infoboxes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IGFS Data Explorer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63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Leaflet + adaptive page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Download map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 tagging</a:t>
            </a:r>
            <a:endParaRPr lang="en-US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" t="37715" r="-175" b="29143"/>
          <a:stretch/>
        </p:blipFill>
        <p:spPr>
          <a:xfrm>
            <a:off x="1" y="1188719"/>
            <a:ext cx="12204052" cy="2121408"/>
          </a:xfrm>
        </p:spPr>
      </p:pic>
    </p:spTree>
    <p:extLst>
      <p:ext uri="{BB962C8B-B14F-4D97-AF65-F5344CB8AC3E}">
        <p14:creationId xmlns:p14="http://schemas.microsoft.com/office/powerpoint/2010/main" val="3022194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Outline</a:t>
            </a:r>
          </a:p>
          <a:p>
            <a:pPr lvl="1"/>
            <a:r>
              <a:rPr lang="en-US" sz="2000" dirty="0" smtClean="0"/>
              <a:t>Layout options</a:t>
            </a:r>
          </a:p>
          <a:p>
            <a:pPr lvl="1"/>
            <a:r>
              <a:rPr lang="en-US" sz="2000" dirty="0" smtClean="0"/>
              <a:t>HTML and formatting</a:t>
            </a:r>
          </a:p>
          <a:p>
            <a:pPr lvl="1"/>
            <a:r>
              <a:rPr lang="en-US" sz="2000" dirty="0" err="1" smtClean="0"/>
              <a:t>Plotly</a:t>
            </a:r>
            <a:endParaRPr lang="en-US" sz="2000" dirty="0" smtClean="0"/>
          </a:p>
          <a:p>
            <a:pPr lvl="1"/>
            <a:r>
              <a:rPr lang="en-US" sz="2000" dirty="0" smtClean="0"/>
              <a:t>Leaflet</a:t>
            </a:r>
          </a:p>
          <a:p>
            <a:pPr lvl="1"/>
            <a:r>
              <a:rPr lang="en-US" sz="2000" dirty="0" smtClean="0"/>
              <a:t>Fisheries Informatics apps </a:t>
            </a:r>
          </a:p>
          <a:p>
            <a:pPr marL="914400" lvl="2" indent="0">
              <a:buNone/>
            </a:pPr>
            <a:r>
              <a:rPr lang="en-US" sz="2000" dirty="0" smtClean="0"/>
              <a:t>- the code that built them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" name="Picture Placeholder 6"/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44" y="1463040"/>
            <a:ext cx="483616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49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 err="1" smtClean="0"/>
              <a:t>fluidPage</a:t>
            </a:r>
            <a:endParaRPr lang="en-US" sz="18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Most used and very 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titlePanel</a:t>
            </a:r>
            <a:r>
              <a:rPr lang="en-US" sz="1600" dirty="0" smtClean="0"/>
              <a:t> and </a:t>
            </a:r>
            <a:r>
              <a:rPr lang="en-US" sz="1600" dirty="0" err="1" smtClean="0"/>
              <a:t>sidebarLayout</a:t>
            </a:r>
            <a:r>
              <a:rPr lang="en-US" sz="1600" dirty="0" smtClean="0"/>
              <a:t> are most commonly used elements to add.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Combine multiple elements using different panel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Organise</a:t>
            </a:r>
            <a:r>
              <a:rPr lang="en-US" sz="1600" dirty="0" smtClean="0"/>
              <a:t> panels and elements into a layout using a layout function with elements as arguments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26" y="2156688"/>
            <a:ext cx="5501418" cy="272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61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code examples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97" y="1377521"/>
            <a:ext cx="10058400" cy="47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71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900107" y="1509626"/>
            <a:ext cx="4290729" cy="328410"/>
          </a:xfrm>
        </p:spPr>
        <p:txBody>
          <a:bodyPr/>
          <a:lstStyle/>
          <a:p>
            <a:r>
              <a:rPr lang="en-US" dirty="0" err="1"/>
              <a:t>flexdashboard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6470732" y="1509626"/>
            <a:ext cx="4900386" cy="334508"/>
          </a:xfrm>
        </p:spPr>
        <p:txBody>
          <a:bodyPr/>
          <a:lstStyle/>
          <a:p>
            <a:r>
              <a:rPr lang="en-US" dirty="0" err="1"/>
              <a:t>shinydashboard</a:t>
            </a:r>
            <a:endParaRPr lang="en-US" dirty="0"/>
          </a:p>
          <a:p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900107" y="2104015"/>
            <a:ext cx="4290729" cy="18676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 Markdown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Super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Static or Dynamic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CSS flexbox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6470732" y="2104015"/>
            <a:ext cx="4114141" cy="18029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Shiny UI code, built </a:t>
            </a:r>
            <a:r>
              <a:rPr lang="en-US" dirty="0"/>
              <a:t>using </a:t>
            </a:r>
            <a:r>
              <a:rPr lang="en-US" dirty="0" err="1" smtClean="0">
                <a:hlinkClick r:id="rId4"/>
              </a:rPr>
              <a:t>AdminLTE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quite as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Dynamic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Bookstrap</a:t>
            </a:r>
            <a:r>
              <a:rPr lang="en-US" dirty="0" smtClean="0"/>
              <a:t> grid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link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107" y="3745181"/>
            <a:ext cx="3989906" cy="22156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b="11472"/>
          <a:stretch/>
        </p:blipFill>
        <p:spPr>
          <a:xfrm>
            <a:off x="6470732" y="3682563"/>
            <a:ext cx="4018049" cy="227825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536981" y="6325774"/>
            <a:ext cx="27850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For more - </a:t>
            </a:r>
            <a:r>
              <a:rPr lang="en-US" sz="1600" dirty="0" smtClean="0">
                <a:hlinkClick r:id="rId8"/>
              </a:rPr>
              <a:t>layout-guide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5535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content &amp; Formatting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6" y="1463040"/>
            <a:ext cx="4984666" cy="477009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can add content to your Shiny app by placing it inside a </a:t>
            </a:r>
            <a:r>
              <a:rPr lang="en-US" dirty="0"/>
              <a:t>*Panel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smtClean="0">
                <a:solidFill>
                  <a:schemeClr val="tx1"/>
                </a:solidFill>
              </a:rPr>
              <a:t>function e.g. </a:t>
            </a:r>
            <a:r>
              <a:rPr lang="en-US" dirty="0" err="1" smtClean="0"/>
              <a:t>sidebarPanel</a:t>
            </a:r>
            <a:r>
              <a:rPr lang="en-US" dirty="0"/>
              <a:t>("sidebar panel</a:t>
            </a:r>
            <a:r>
              <a:rPr lang="en-US" dirty="0" smtClean="0"/>
              <a:t>")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Format text using inbuilt tags to create Headers, alter alignment, bole/italicize, change </a:t>
            </a:r>
            <a:r>
              <a:rPr lang="en-US" dirty="0" err="1" smtClean="0">
                <a:solidFill>
                  <a:schemeClr val="tx1"/>
                </a:solidFill>
              </a:rPr>
              <a:t>colour</a:t>
            </a:r>
            <a:r>
              <a:rPr lang="en-US" dirty="0" smtClean="0">
                <a:solidFill>
                  <a:schemeClr val="tx1"/>
                </a:solidFill>
              </a:rPr>
              <a:t> etc.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You can also 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customize your UI with HTML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  <a:hlinkClick r:id="rId4"/>
              </a:rPr>
              <a:t>Shiny HTML tags glossary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569" y="1463040"/>
            <a:ext cx="61436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31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links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34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</a:t>
            </a:r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/>
          <a:lstStyle/>
          <a:p>
            <a:r>
              <a:rPr lang="en-US" dirty="0" smtClean="0"/>
              <a:t>Workshop sessions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Introduction, Structure &amp; </a:t>
            </a:r>
            <a:r>
              <a:rPr lang="en-US" dirty="0" smtClean="0"/>
              <a:t>Basics - </a:t>
            </a:r>
            <a:r>
              <a:rPr lang="en-US" b="1" dirty="0" smtClean="0"/>
              <a:t>10</a:t>
            </a:r>
            <a:r>
              <a:rPr lang="en-US" b="1" baseline="30000" dirty="0" smtClean="0"/>
              <a:t>th</a:t>
            </a:r>
            <a:r>
              <a:rPr lang="en-US" b="1" dirty="0" smtClean="0"/>
              <a:t> Jan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More advanced elements – </a:t>
            </a:r>
            <a:r>
              <a:rPr lang="en-US" b="1" dirty="0" smtClean="0"/>
              <a:t>17</a:t>
            </a:r>
            <a:r>
              <a:rPr lang="en-US" b="1" baseline="30000" dirty="0" smtClean="0"/>
              <a:t>th</a:t>
            </a:r>
            <a:r>
              <a:rPr lang="en-US" b="1" dirty="0" smtClean="0"/>
              <a:t> Jan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Interactivity </a:t>
            </a:r>
            <a:r>
              <a:rPr lang="en-US" dirty="0"/>
              <a:t>and </a:t>
            </a:r>
            <a:r>
              <a:rPr lang="en-US" dirty="0" err="1" smtClean="0"/>
              <a:t>renderUI</a:t>
            </a:r>
            <a:r>
              <a:rPr lang="en-US" dirty="0" smtClean="0"/>
              <a:t> – </a:t>
            </a:r>
            <a:r>
              <a:rPr lang="en-US" b="1" dirty="0" smtClean="0"/>
              <a:t>24</a:t>
            </a:r>
            <a:r>
              <a:rPr lang="en-US" b="1" baseline="30000" dirty="0" smtClean="0"/>
              <a:t>th</a:t>
            </a:r>
            <a:r>
              <a:rPr lang="en-US" b="1" dirty="0" smtClean="0"/>
              <a:t> Jan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Troubleshooting &amp; “BYO-App” session Fisheries </a:t>
            </a:r>
            <a:r>
              <a:rPr lang="en-US" dirty="0" smtClean="0"/>
              <a:t>Informatics project – </a:t>
            </a:r>
            <a:r>
              <a:rPr lang="en-US" b="1" dirty="0" smtClean="0"/>
              <a:t>31</a:t>
            </a:r>
            <a:r>
              <a:rPr lang="en-US" b="1" baseline="30000" dirty="0" smtClean="0"/>
              <a:t>st</a:t>
            </a:r>
            <a:r>
              <a:rPr lang="en-US" b="1" dirty="0" smtClean="0"/>
              <a:t> Jan</a:t>
            </a:r>
          </a:p>
          <a:p>
            <a:pPr marL="914400" lvl="2" indent="0">
              <a:buNone/>
            </a:pPr>
            <a:r>
              <a:rPr lang="en-US" dirty="0"/>
              <a:t>– Optional </a:t>
            </a:r>
            <a:r>
              <a:rPr lang="en-US" dirty="0" smtClean="0"/>
              <a:t>hands on session</a:t>
            </a:r>
          </a:p>
          <a:p>
            <a:pPr marL="914400" lvl="2" indent="0">
              <a:buNone/>
            </a:pPr>
            <a:r>
              <a:rPr lang="en-US" dirty="0" err="1" smtClean="0"/>
              <a:t>Github</a:t>
            </a:r>
            <a:r>
              <a:rPr lang="en-US" dirty="0" smtClean="0"/>
              <a:t> session</a:t>
            </a:r>
          </a:p>
          <a:p>
            <a:pPr marL="914400" lvl="2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4797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751" y="1379912"/>
            <a:ext cx="11469749" cy="4770098"/>
          </a:xfrm>
        </p:spPr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img</a:t>
            </a:r>
            <a:r>
              <a:rPr lang="en-US" dirty="0" smtClean="0"/>
              <a:t>’ function with name of your image file as </a:t>
            </a:r>
            <a:r>
              <a:rPr lang="en-US" dirty="0" err="1" smtClean="0"/>
              <a:t>src</a:t>
            </a:r>
            <a:r>
              <a:rPr lang="en-US" dirty="0" smtClean="0"/>
              <a:t> argument</a:t>
            </a:r>
          </a:p>
          <a:p>
            <a:r>
              <a:rPr lang="en-US" dirty="0" smtClean="0"/>
              <a:t>Can also include HTML friendly parameters like heights and width (numbers refer to pixels)</a:t>
            </a:r>
          </a:p>
          <a:p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fuction</a:t>
            </a:r>
            <a:r>
              <a:rPr lang="en-US" dirty="0" smtClean="0"/>
              <a:t> looks for your image in a specific place; so your file must be in a folder named ‘www’ in the same directory as your </a:t>
            </a:r>
            <a:r>
              <a:rPr lang="en-US" dirty="0" err="1" smtClean="0"/>
              <a:t>app.r</a:t>
            </a:r>
            <a:r>
              <a:rPr lang="en-US" dirty="0" smtClean="0"/>
              <a:t> script.</a:t>
            </a:r>
          </a:p>
          <a:p>
            <a:r>
              <a:rPr lang="en-US" dirty="0" smtClean="0"/>
              <a:t>So if you wanted to use an image called rstudio.png, your App-1 directory should look like this;</a:t>
            </a:r>
          </a:p>
          <a:p>
            <a:endParaRPr lang="en-US" dirty="0" smtClean="0"/>
          </a:p>
        </p:txBody>
      </p:sp>
      <p:pic>
        <p:nvPicPr>
          <p:cNvPr id="6" name="Picture 2" descr="Image in www direc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311" y="3581276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903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- leaflet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36" y="1415550"/>
            <a:ext cx="6528956" cy="3581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58336" y="6211669"/>
            <a:ext cx="5222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info: </a:t>
            </a:r>
            <a:r>
              <a:rPr lang="en-US" dirty="0">
                <a:hlinkClick r:id="rId3"/>
              </a:rPr>
              <a:t>https://rstudio.github.io/leaflet/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" t="1635" r="1774" b="41268"/>
          <a:stretch/>
        </p:blipFill>
        <p:spPr>
          <a:xfrm>
            <a:off x="6898123" y="1745672"/>
            <a:ext cx="5135909" cy="17856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6314" y="5144655"/>
            <a:ext cx="613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</a:t>
            </a:r>
            <a:r>
              <a:rPr lang="en-US" dirty="0" err="1" smtClean="0"/>
              <a:t>i</a:t>
            </a:r>
            <a:r>
              <a:rPr lang="en-US" dirty="0" smtClean="0"/>
              <a:t> &lt;- </a:t>
            </a:r>
            <a:r>
              <a:rPr lang="en-US" dirty="0" err="1" smtClean="0"/>
              <a:t>renderLeaflet</a:t>
            </a:r>
            <a:r>
              <a:rPr lang="en-US" dirty="0" smtClean="0"/>
              <a:t>(m)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188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Incorporating plots/graphs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</a:t>
            </a:r>
            <a:r>
              <a:rPr lang="en-US" dirty="0" err="1" smtClean="0"/>
              <a:t>fuction</a:t>
            </a:r>
            <a:endParaRPr lang="en-US" dirty="0" smtClean="0"/>
          </a:p>
          <a:p>
            <a:r>
              <a:rPr lang="en-US" dirty="0" smtClean="0"/>
              <a:t>Normal R plotting code inside </a:t>
            </a:r>
            <a:r>
              <a:rPr lang="en-US" dirty="0" err="1" smtClean="0"/>
              <a:t>renderPlot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ggplot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48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plots - </a:t>
            </a:r>
            <a:r>
              <a:rPr lang="en-US" dirty="0" err="1" smtClean="0"/>
              <a:t>Plotly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https://plot.ly/r/</a:t>
            </a:r>
            <a:r>
              <a:rPr lang="en-US" dirty="0"/>
              <a:t> </a:t>
            </a:r>
          </a:p>
          <a:p>
            <a:r>
              <a:rPr lang="en-US" dirty="0" smtClean="0"/>
              <a:t>Can also wrap </a:t>
            </a:r>
            <a:r>
              <a:rPr lang="en-US" dirty="0" err="1" smtClean="0"/>
              <a:t>ggplot</a:t>
            </a:r>
            <a:r>
              <a:rPr lang="en-US" dirty="0" smtClean="0"/>
              <a:t> inside </a:t>
            </a:r>
            <a:r>
              <a:rPr lang="en-US" dirty="0" err="1" smtClean="0"/>
              <a:t>renderPlotly</a:t>
            </a:r>
            <a:r>
              <a:rPr lang="en-US" dirty="0" smtClean="0"/>
              <a:t>(); will make your plot interactive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449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gplot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 gg plot code – output as is</a:t>
            </a:r>
          </a:p>
          <a:p>
            <a:r>
              <a:rPr lang="en-US" dirty="0" smtClean="0"/>
              <a:t>Wrap within </a:t>
            </a:r>
            <a:r>
              <a:rPr lang="en-US" dirty="0" err="1" smtClean="0"/>
              <a:t>plotly</a:t>
            </a:r>
            <a:r>
              <a:rPr lang="en-US" dirty="0" smtClean="0"/>
              <a:t> and demo interactivity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54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- </a:t>
            </a:r>
            <a:r>
              <a:rPr lang="en-US" dirty="0" err="1"/>
              <a:t>D</a:t>
            </a:r>
            <a:r>
              <a:rPr lang="en-US" dirty="0" err="1" smtClean="0"/>
              <a:t>atatable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25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</a:p>
          <a:p>
            <a:pPr lvl="1"/>
            <a:r>
              <a:rPr lang="en-US" dirty="0" smtClean="0"/>
              <a:t>Interactivity</a:t>
            </a:r>
          </a:p>
          <a:p>
            <a:pPr lvl="1"/>
            <a:r>
              <a:rPr lang="en-US" dirty="0" err="1" smtClean="0"/>
              <a:t>renderUI</a:t>
            </a:r>
            <a:r>
              <a:rPr lang="en-US" dirty="0"/>
              <a:t>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 smtClean="0"/>
              <a:t>Troubleshooting</a:t>
            </a:r>
          </a:p>
          <a:p>
            <a:pPr lvl="1"/>
            <a:r>
              <a:rPr lang="en-US" dirty="0" smtClean="0"/>
              <a:t>Reactive plotting – tagging app, code to allow you to chose your plot parameters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ips </a:t>
            </a:r>
            <a:r>
              <a:rPr lang="en-US" dirty="0"/>
              <a:t>and tricks</a:t>
            </a:r>
            <a:endParaRPr lang="en-US" dirty="0" smtClean="0"/>
          </a:p>
          <a:p>
            <a:pPr marL="914400" lvl="2" indent="0">
              <a:buNone/>
            </a:pPr>
            <a:r>
              <a:rPr lang="en-US" dirty="0" smtClean="0"/>
              <a:t>- Additional resources 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01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04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 – Online tutorials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https://shiny.rstudio.com/tutorial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34" y="2080650"/>
            <a:ext cx="8283844" cy="389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75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https://www.rstudio.com/products/shiny/shiny-user-showcase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https://shiny.rstudio.com/gallery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http://gallery.htmlwidgets.org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://www.r-graph-gallery.com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https://rmarkdown.rstudio.com/flexdashboard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github.com/d3/d3/wiki/Gallery</a:t>
            </a:r>
            <a:endParaRPr lang="en-US" dirty="0" smtClean="0"/>
          </a:p>
          <a:p>
            <a:r>
              <a:rPr lang="en-US" dirty="0">
                <a:hlinkClick r:id="rId8"/>
              </a:rPr>
              <a:t>http://myinspirationinformation.com/visualisation/d3-js/integrating-d3-js-into-r-shiny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rstudio.github.io/promises/articles/shiny.html</a:t>
            </a:r>
            <a:endParaRPr lang="en-US" dirty="0" smtClean="0"/>
          </a:p>
          <a:p>
            <a:r>
              <a:rPr lang="en-US" dirty="0">
                <a:hlinkClick r:id="rId10"/>
              </a:rPr>
              <a:t>http://spatial.ly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11"/>
              </a:rPr>
              <a:t>https://flowingdata.com/category/tutorials</a:t>
            </a:r>
            <a:r>
              <a:rPr lang="en-US" dirty="0" smtClean="0">
                <a:hlinkClick r:id="rId11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826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</a:p>
          <a:p>
            <a:pPr lvl="1"/>
            <a:r>
              <a:rPr lang="en-US" dirty="0" smtClean="0"/>
              <a:t>Introduction to shiny</a:t>
            </a:r>
          </a:p>
          <a:p>
            <a:pPr lvl="1"/>
            <a:r>
              <a:rPr lang="en-US" dirty="0" smtClean="0"/>
              <a:t>Structure &amp; Basic code template</a:t>
            </a:r>
          </a:p>
          <a:p>
            <a:pPr lvl="1"/>
            <a:r>
              <a:rPr lang="en-US" dirty="0" smtClean="0"/>
              <a:t>6 basic examples </a:t>
            </a:r>
          </a:p>
          <a:p>
            <a:pPr lvl="1"/>
            <a:r>
              <a:rPr lang="en-US" dirty="0" smtClean="0"/>
              <a:t>Fisheries Informatics apps</a:t>
            </a:r>
          </a:p>
          <a:p>
            <a:pPr marL="914400" lvl="2" indent="0">
              <a:buNone/>
            </a:pPr>
            <a:r>
              <a:rPr lang="en-US" dirty="0"/>
              <a:t>-</a:t>
            </a:r>
            <a:r>
              <a:rPr lang="en-US" dirty="0" smtClean="0"/>
              <a:t> Functionalities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45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7A54B61-8541-AB40-BD1C-F80E8A4240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16563" cy="7065818"/>
          </a:xfrm>
        </p:spPr>
      </p:pic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8DBDD9F7-3B84-F743-95F4-C9FA74DA597F}"/>
              </a:ext>
            </a:extLst>
          </p:cNvPr>
          <p:cNvSpPr txBox="1">
            <a:spLocks/>
          </p:cNvSpPr>
          <p:nvPr/>
        </p:nvSpPr>
        <p:spPr>
          <a:xfrm flipH="1">
            <a:off x="0" y="3895249"/>
            <a:ext cx="12192000" cy="2962751"/>
          </a:xfrm>
          <a:custGeom>
            <a:avLst/>
            <a:gdLst>
              <a:gd name="connsiteX0" fmla="*/ 12486732 w 13339868"/>
              <a:gd name="connsiteY0" fmla="*/ 1914 h 2962751"/>
              <a:gd name="connsiteX1" fmla="*/ 6703529 w 13339868"/>
              <a:gd name="connsiteY1" fmla="*/ 827870 h 2962751"/>
              <a:gd name="connsiteX2" fmla="*/ 704617 w 13339868"/>
              <a:gd name="connsiteY2" fmla="*/ 1735152 h 2962751"/>
              <a:gd name="connsiteX3" fmla="*/ 0 w 13339868"/>
              <a:gd name="connsiteY3" fmla="*/ 1775657 h 2962751"/>
              <a:gd name="connsiteX4" fmla="*/ 0 w 13339868"/>
              <a:gd name="connsiteY4" fmla="*/ 2962751 h 2962751"/>
              <a:gd name="connsiteX5" fmla="*/ 13339868 w 13339868"/>
              <a:gd name="connsiteY5" fmla="*/ 2962751 h 2962751"/>
              <a:gd name="connsiteX6" fmla="*/ 13339868 w 13339868"/>
              <a:gd name="connsiteY6" fmla="*/ 13763 h 2962751"/>
              <a:gd name="connsiteX7" fmla="*/ 12991874 w 13339868"/>
              <a:gd name="connsiteY7" fmla="*/ 2211 h 2962751"/>
              <a:gd name="connsiteX8" fmla="*/ 12486732 w 13339868"/>
              <a:gd name="connsiteY8" fmla="*/ 1914 h 296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9868" h="2962751">
                <a:moveTo>
                  <a:pt x="12486732" y="1914"/>
                </a:moveTo>
                <a:cubicBezTo>
                  <a:pt x="11089145" y="23578"/>
                  <a:pt x="9273241" y="233112"/>
                  <a:pt x="6703529" y="827870"/>
                </a:cubicBezTo>
                <a:cubicBezTo>
                  <a:pt x="4500510" y="1337758"/>
                  <a:pt x="2693772" y="1601336"/>
                  <a:pt x="704617" y="1735152"/>
                </a:cubicBezTo>
                <a:lnTo>
                  <a:pt x="0" y="1775657"/>
                </a:lnTo>
                <a:lnTo>
                  <a:pt x="0" y="2962751"/>
                </a:lnTo>
                <a:lnTo>
                  <a:pt x="13339868" y="2962751"/>
                </a:lnTo>
                <a:lnTo>
                  <a:pt x="13339868" y="13763"/>
                </a:lnTo>
                <a:lnTo>
                  <a:pt x="12991874" y="2211"/>
                </a:lnTo>
                <a:cubicBezTo>
                  <a:pt x="12829592" y="-567"/>
                  <a:pt x="12661430" y="-794"/>
                  <a:pt x="12486732" y="1914"/>
                </a:cubicBezTo>
                <a:close/>
              </a:path>
            </a:pathLst>
          </a:custGeom>
          <a:solidFill>
            <a:schemeClr val="tx1">
              <a:alpha val="62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800" b="0" kern="1200" dirty="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12" name="Rectangle 11" descr="Lower accent block for slide image">
            <a:extLst>
              <a:ext uri="{FF2B5EF4-FFF2-40B4-BE49-F238E27FC236}">
                <a16:creationId xmlns:a16="http://schemas.microsoft.com/office/drawing/2014/main" id="{D7F67FDF-D697-3249-AD21-75F6353FFBA5}"/>
              </a:ext>
            </a:extLst>
          </p:cNvPr>
          <p:cNvSpPr/>
          <p:nvPr/>
        </p:nvSpPr>
        <p:spPr>
          <a:xfrm>
            <a:off x="438912" y="4690872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21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Shiny!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79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0758960" cy="4770098"/>
          </a:xfrm>
        </p:spPr>
        <p:txBody>
          <a:bodyPr/>
          <a:lstStyle/>
          <a:p>
            <a:r>
              <a:rPr lang="en-US" dirty="0" smtClean="0"/>
              <a:t>What is it?</a:t>
            </a:r>
          </a:p>
          <a:p>
            <a:pPr marL="457200" lvl="1" indent="0">
              <a:buNone/>
            </a:pPr>
            <a:r>
              <a:rPr lang="en-US" dirty="0" smtClean="0"/>
              <a:t>An R </a:t>
            </a:r>
            <a:r>
              <a:rPr lang="en-US" dirty="0"/>
              <a:t>package that makes it easy to build interactive web applications (apps) straight from </a:t>
            </a:r>
            <a:r>
              <a:rPr lang="en-US" dirty="0" smtClean="0"/>
              <a:t>R.</a:t>
            </a:r>
          </a:p>
          <a:p>
            <a:r>
              <a:rPr lang="en-US" dirty="0" smtClean="0"/>
              <a:t>Structure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61632" y="3995323"/>
            <a:ext cx="1852047" cy="1061829"/>
            <a:chOff x="3029917" y="3166163"/>
            <a:chExt cx="1852047" cy="1061829"/>
          </a:xfrm>
        </p:grpSpPr>
        <p:sp>
          <p:nvSpPr>
            <p:cNvPr id="4" name="Rounded Rectangle 3"/>
            <p:cNvSpPr/>
            <p:nvPr/>
          </p:nvSpPr>
          <p:spPr>
            <a:xfrm>
              <a:off x="3029917" y="3166163"/>
              <a:ext cx="1852047" cy="774916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153904" y="3166163"/>
              <a:ext cx="1604075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 err="1">
                  <a:solidFill>
                    <a:schemeClr val="bg1"/>
                  </a:solidFill>
                </a:rPr>
                <a:t>app.R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endParaRPr lang="en-US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bg1"/>
                  </a:solidFill>
                </a:rPr>
                <a:t>(R script)</a:t>
              </a:r>
              <a:endParaRPr lang="en-US" sz="1200" dirty="0">
                <a:solidFill>
                  <a:schemeClr val="bg1"/>
                </a:solidFill>
              </a:endParaRPr>
            </a:p>
            <a:p>
              <a:endParaRPr lang="en-US" dirty="0"/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139116" y="2864115"/>
            <a:ext cx="1859798" cy="72842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ui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18673" y="4000537"/>
            <a:ext cx="1859798" cy="72842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39116" y="5136959"/>
            <a:ext cx="1859798" cy="72842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39116" y="4149000"/>
            <a:ext cx="1859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server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50740" y="5330889"/>
            <a:ext cx="183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shinyApp</a:t>
            </a:r>
            <a:r>
              <a:rPr lang="en-US" sz="1400" dirty="0" smtClean="0">
                <a:solidFill>
                  <a:schemeClr val="bg1"/>
                </a:solidFill>
              </a:rPr>
              <a:t>(</a:t>
            </a:r>
            <a:r>
              <a:rPr lang="en-US" sz="1400" dirty="0" err="1" smtClean="0">
                <a:solidFill>
                  <a:schemeClr val="bg1"/>
                </a:solidFill>
              </a:rPr>
              <a:t>ui,server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Elbow Connector 24"/>
          <p:cNvCxnSpPr>
            <a:stCxn id="4" idx="3"/>
            <a:endCxn id="7" idx="1"/>
          </p:cNvCxnSpPr>
          <p:nvPr/>
        </p:nvCxnSpPr>
        <p:spPr>
          <a:xfrm flipV="1">
            <a:off x="2913679" y="3228325"/>
            <a:ext cx="1225437" cy="11544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4" idx="3"/>
            <a:endCxn id="9" idx="1"/>
          </p:cNvCxnSpPr>
          <p:nvPr/>
        </p:nvCxnSpPr>
        <p:spPr>
          <a:xfrm>
            <a:off x="2913679" y="4382781"/>
            <a:ext cx="1225437" cy="111838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19994" y="2858872"/>
            <a:ext cx="2727702" cy="733663"/>
          </a:xfrm>
          <a:prstGeom prst="lef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it looks like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919994" y="3995294"/>
            <a:ext cx="2727702" cy="733663"/>
          </a:xfrm>
          <a:prstGeom prst="lef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it does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19994" y="5100851"/>
            <a:ext cx="2727702" cy="733663"/>
          </a:xfrm>
          <a:prstGeom prst="lef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Makes it work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4" idx="3"/>
            <a:endCxn id="11" idx="1"/>
          </p:cNvCxnSpPr>
          <p:nvPr/>
        </p:nvCxnSpPr>
        <p:spPr>
          <a:xfrm flipV="1">
            <a:off x="2913679" y="4379833"/>
            <a:ext cx="1225437" cy="2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963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Template – Example 1-0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Examples – Built in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1500" y="2262614"/>
            <a:ext cx="4409267" cy="3232279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20114" y="2262614"/>
            <a:ext cx="4409267" cy="3232279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7367" r="8180" b="3276"/>
          <a:stretch/>
        </p:blipFill>
        <p:spPr>
          <a:xfrm>
            <a:off x="782664" y="2526222"/>
            <a:ext cx="3955723" cy="26812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" t="3687" r="2571" b="4978"/>
          <a:stretch/>
        </p:blipFill>
        <p:spPr>
          <a:xfrm>
            <a:off x="6851848" y="2619211"/>
            <a:ext cx="4145797" cy="24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83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Widgets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678253" y="1540595"/>
            <a:ext cx="5115957" cy="4953193"/>
          </a:xfrm>
        </p:spPr>
        <p:txBody>
          <a:bodyPr/>
          <a:lstStyle/>
          <a:p>
            <a:r>
              <a:rPr lang="en-US" dirty="0" smtClean="0"/>
              <a:t>To add a widget, place a widget function in your </a:t>
            </a:r>
            <a:r>
              <a:rPr lang="en-US" dirty="0" err="1" smtClean="0"/>
              <a:t>ui</a:t>
            </a:r>
            <a:r>
              <a:rPr lang="en-US" dirty="0" smtClean="0"/>
              <a:t> object with;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b="1" dirty="0" smtClean="0"/>
              <a:t>name</a:t>
            </a:r>
            <a:r>
              <a:rPr lang="en-US" dirty="0" smtClean="0"/>
              <a:t> for the widget. The user will not see this name but you can use it to access the widgets value and create reactive elements based on it.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b="1" dirty="0" smtClean="0"/>
              <a:t>label</a:t>
            </a:r>
            <a:r>
              <a:rPr lang="en-US" dirty="0" smtClean="0"/>
              <a:t>. This should be a character string and will appear with the widget in your app. it can be an empty string “”.</a:t>
            </a:r>
          </a:p>
          <a:p>
            <a:r>
              <a:rPr lang="en-US" dirty="0" smtClean="0"/>
              <a:t>In this example the name is “action” and the label is “Action”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45" y="1540596"/>
            <a:ext cx="5852954" cy="4311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29" y="5417689"/>
            <a:ext cx="3581900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18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you…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41902" y="1408796"/>
            <a:ext cx="8030935" cy="477009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Examples 1-6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725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Fisheries Informatics Project</a:t>
            </a:r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/>
      </p:pic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FFB9D38-CDF6-45F7-A615-007F303B1A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0738" y="3837103"/>
            <a:ext cx="9784080" cy="2183988"/>
          </a:xfrm>
        </p:spPr>
        <p:txBody>
          <a:bodyPr/>
          <a:lstStyle/>
          <a:p>
            <a:r>
              <a:rPr lang="en-US" dirty="0"/>
              <a:t>MI based project aiming to visualize existing data, increase its usage/utility and make it more easily accessible.</a:t>
            </a:r>
          </a:p>
          <a:p>
            <a:r>
              <a:rPr lang="en-US" dirty="0" smtClean="0"/>
              <a:t>Outputs</a:t>
            </a:r>
            <a:r>
              <a:rPr lang="en-US" dirty="0"/>
              <a:t>; </a:t>
            </a: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Species Dashboard</a:t>
            </a: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Stockbook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IGFS data explorer</a:t>
            </a: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 tagging data portal</a:t>
            </a:r>
          </a:p>
        </p:txBody>
      </p:sp>
    </p:spTree>
    <p:extLst>
      <p:ext uri="{BB962C8B-B14F-4D97-AF65-F5344CB8AC3E}">
        <p14:creationId xmlns:p14="http://schemas.microsoft.com/office/powerpoint/2010/main" val="4284431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_Template_03_CA - v7" id="{215D63C3-B139-4AD7-9F60-51396BC82D2C}" vid="{FAE53EBD-DCD0-4C4A-8B10-EB06EA2364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7D8A4B1-1036-4F2B-9C1A-A86F68D314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0439D9-8631-4FC1-BCE0-1BDB23425EE1}">
  <ds:schemaRefs>
    <ds:schemaRef ds:uri="fb0879af-3eba-417a-a55a-ffe6dcd6ca77"/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6dc4bcd6-49db-4c07-9060-8acfc67cef9f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0</TotalTime>
  <Words>644</Words>
  <Application>Microsoft Office PowerPoint</Application>
  <PresentationFormat>Widescreen</PresentationFormat>
  <Paragraphs>168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Century Gothic</vt:lpstr>
      <vt:lpstr>Office Theme</vt:lpstr>
      <vt:lpstr>Shiny</vt:lpstr>
      <vt:lpstr>Outline </vt:lpstr>
      <vt:lpstr>Session 1</vt:lpstr>
      <vt:lpstr>Shiny!</vt:lpstr>
      <vt:lpstr>Shiny</vt:lpstr>
      <vt:lpstr>R code</vt:lpstr>
      <vt:lpstr>Widgets</vt:lpstr>
      <vt:lpstr>Now you…</vt:lpstr>
      <vt:lpstr>Fisheries Informatics Project</vt:lpstr>
      <vt:lpstr>Species Dashboard</vt:lpstr>
      <vt:lpstr>Digital Stockbook</vt:lpstr>
      <vt:lpstr>IGFS Data Explorer</vt:lpstr>
      <vt:lpstr>Cod tagging</vt:lpstr>
      <vt:lpstr>Session 2</vt:lpstr>
      <vt:lpstr>Layout</vt:lpstr>
      <vt:lpstr>Layout code examples</vt:lpstr>
      <vt:lpstr>Layout</vt:lpstr>
      <vt:lpstr>Adding content &amp; Formatting</vt:lpstr>
      <vt:lpstr>Adding links</vt:lpstr>
      <vt:lpstr>Images</vt:lpstr>
      <vt:lpstr>Mapping - leaflet </vt:lpstr>
      <vt:lpstr>Incorporating plots/graphs</vt:lpstr>
      <vt:lpstr>Interactive plots - Plotly</vt:lpstr>
      <vt:lpstr>ggplot example</vt:lpstr>
      <vt:lpstr>Tables - Datatable</vt:lpstr>
      <vt:lpstr>Session 3</vt:lpstr>
      <vt:lpstr>Google analytics</vt:lpstr>
      <vt:lpstr>Shiny – Online tutorials</vt:lpstr>
      <vt:lpstr>Other Resources</vt:lpstr>
      <vt:lpstr>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2018-10-08T09:45:36Z</dcterms:created>
  <dcterms:modified xsi:type="dcterms:W3CDTF">2018-12-18T16:54:04Z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